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Titolo Testo</a:t>
            </a:r>
          </a:p>
        </p:txBody>
      </p:sp>
      <p:sp>
        <p:nvSpPr>
          <p:cNvPr id="12" name="Corpo livello uno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21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Testo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Titolo Testo</a:t>
            </a:r>
          </a:p>
        </p:txBody>
      </p:sp>
      <p:sp>
        <p:nvSpPr>
          <p:cNvPr id="30" name="Corpo livello uno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39" name="Corpo livello uno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Testo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48" name="Corpo livello uno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9" name="Segnaposto testo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5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olo Testo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Titolo Testo</a:t>
            </a:r>
          </a:p>
        </p:txBody>
      </p:sp>
      <p:sp>
        <p:nvSpPr>
          <p:cNvPr id="73" name="Corpo livello uno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4" name="Segnaposto testo 3"/>
          <p:cNvSpPr/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olo Testo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Titolo Testo</a:t>
            </a:r>
          </a:p>
        </p:txBody>
      </p:sp>
      <p:sp>
        <p:nvSpPr>
          <p:cNvPr id="83" name="Segnaposto immagine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Corpo livello uno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olo 1"/>
          <p:cNvSpPr txBox="1"/>
          <p:nvPr>
            <p:ph type="ctrTitle"/>
          </p:nvPr>
        </p:nvSpPr>
        <p:spPr>
          <a:xfrm>
            <a:off x="1663700" y="1617662"/>
            <a:ext cx="9144000" cy="2387601"/>
          </a:xfrm>
          <a:prstGeom prst="rect">
            <a:avLst/>
          </a:prstGeom>
        </p:spPr>
        <p:txBody>
          <a:bodyPr/>
          <a:lstStyle/>
          <a:p>
            <a:pPr>
              <a:defRPr b="1" sz="5400">
                <a:latin typeface="Arial"/>
                <a:ea typeface="Arial"/>
                <a:cs typeface="Arial"/>
                <a:sym typeface="Arial"/>
              </a:defRPr>
            </a:pPr>
            <a:r>
              <a:t>COLLEGIO</a:t>
            </a:r>
            <a:r>
              <a:rPr b="0"/>
              <a:t> </a:t>
            </a:r>
            <a:r>
              <a:t>DEI DOCENTI </a:t>
            </a:r>
            <a:br/>
            <a:br/>
            <a:r>
              <a:t>D. a D.</a:t>
            </a:r>
          </a:p>
        </p:txBody>
      </p:sp>
      <p:sp>
        <p:nvSpPr>
          <p:cNvPr id="95" name="Sottotitolo 2"/>
          <p:cNvSpPr txBox="1"/>
          <p:nvPr>
            <p:ph type="subTitle" sz="quarter" idx="1"/>
          </p:nvPr>
        </p:nvSpPr>
        <p:spPr>
          <a:xfrm>
            <a:off x="1524000" y="4995948"/>
            <a:ext cx="9144000" cy="261852"/>
          </a:xfrm>
          <a:prstGeom prst="rect">
            <a:avLst/>
          </a:prstGeom>
        </p:spPr>
        <p:txBody>
          <a:bodyPr/>
          <a:lstStyle>
            <a:lvl1pPr algn="r" defTabSz="850391">
              <a:lnSpc>
                <a:spcPct val="72000"/>
              </a:lnSpc>
              <a:spcBef>
                <a:spcPts val="900"/>
              </a:spcBef>
              <a:defRPr i="1" sz="1395"/>
            </a:lvl1pPr>
          </a:lstStyle>
          <a:p>
            <a:pPr/>
            <a:r>
              <a:t>Prof. Elio Carfagna</a:t>
            </a:r>
          </a:p>
        </p:txBody>
      </p:sp>
      <p:sp>
        <p:nvSpPr>
          <p:cNvPr id="96" name="Freccia in giù 3"/>
          <p:cNvSpPr/>
          <p:nvPr/>
        </p:nvSpPr>
        <p:spPr>
          <a:xfrm>
            <a:off x="5993383" y="4593896"/>
            <a:ext cx="484634" cy="5652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2341"/>
                </a:moveTo>
                <a:lnTo>
                  <a:pt x="5400" y="12341"/>
                </a:lnTo>
                <a:lnTo>
                  <a:pt x="5400" y="0"/>
                </a:lnTo>
                <a:lnTo>
                  <a:pt x="16200" y="0"/>
                </a:lnTo>
                <a:lnTo>
                  <a:pt x="16200" y="12341"/>
                </a:lnTo>
                <a:lnTo>
                  <a:pt x="21600" y="12341"/>
                </a:lnTo>
                <a:lnTo>
                  <a:pt x="10800" y="216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rgbClr val="32538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7" name="Segnaposto numero diapositiva 5"/>
          <p:cNvSpPr txBox="1"/>
          <p:nvPr>
            <p:ph type="sldNum" sz="quarter" idx="2"/>
          </p:nvPr>
        </p:nvSpPr>
        <p:spPr>
          <a:xfrm>
            <a:off x="11172418" y="6414760"/>
            <a:ext cx="181383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98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3479" y="-20217"/>
            <a:ext cx="1806556" cy="1242911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Ancona"/>
          <p:cNvSpPr txBox="1"/>
          <p:nvPr/>
        </p:nvSpPr>
        <p:spPr>
          <a:xfrm>
            <a:off x="514450" y="1271925"/>
            <a:ext cx="801438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Ancona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olo 1"/>
          <p:cNvSpPr txBox="1"/>
          <p:nvPr>
            <p:ph type="title"/>
          </p:nvPr>
        </p:nvSpPr>
        <p:spPr>
          <a:xfrm>
            <a:off x="10033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b="1"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PREMESSA: competenze Collegio Docenti</a:t>
            </a:r>
          </a:p>
        </p:txBody>
      </p:sp>
      <p:sp>
        <p:nvSpPr>
          <p:cNvPr id="102" name="Segnaposto contenuto 2"/>
          <p:cNvSpPr txBox="1"/>
          <p:nvPr>
            <p:ph type="body" idx="1"/>
          </p:nvPr>
        </p:nvSpPr>
        <p:spPr>
          <a:xfrm>
            <a:off x="1092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2000"/>
              </a:lnSpc>
              <a:defRPr b="1" sz="17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a)  elaborazione  P.O.F.   (art. 3 del D.P.R. 08.03.1999, n.  275);</a:t>
            </a:r>
          </a:p>
          <a:p>
            <a:pPr>
              <a:lnSpc>
                <a:spcPct val="72000"/>
              </a:lnSpc>
              <a:defRPr b="1" sz="1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b)  </a:t>
            </a:r>
            <a:r>
              <a:rPr i="1">
                <a:solidFill>
                  <a:srgbClr val="385724"/>
                </a:solidFill>
              </a:rPr>
              <a:t>adeguamento programmi insegnamento a particolari esigenze  territorio </a:t>
            </a:r>
          </a:p>
          <a:p>
            <a:pPr marL="0" indent="0">
              <a:lnSpc>
                <a:spcPct val="72000"/>
              </a:lnSpc>
              <a:buSzTx/>
              <a:buNone/>
              <a:defRPr b="1" i="1" sz="1700">
                <a:solidFill>
                  <a:srgbClr val="38572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e coordinamento disciplinare (art. 7 comma 2 lett. a) T.U.);</a:t>
            </a:r>
          </a:p>
          <a:p>
            <a:pPr>
              <a:lnSpc>
                <a:spcPct val="72000"/>
              </a:lnSpc>
              <a:defRPr b="1" sz="1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c)  adozione  iniziative  sostegno alunni handicappati e figli di lavoratori</a:t>
            </a:r>
          </a:p>
          <a:p>
            <a:pPr marL="0" indent="0">
              <a:lnSpc>
                <a:spcPct val="72000"/>
              </a:lnSpc>
              <a:buSzTx/>
              <a:buNone/>
              <a:defRPr b="1" sz="1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stranieri (art. 7 comma 2 lett. </a:t>
            </a:r>
            <a:r>
              <a:rPr i="1"/>
              <a:t>m </a:t>
            </a:r>
            <a:r>
              <a:t>e </a:t>
            </a:r>
            <a:r>
              <a:rPr i="1"/>
              <a:t>n </a:t>
            </a:r>
            <a:r>
              <a:t>T.U.) e  innovazioni sperimentali di</a:t>
            </a:r>
          </a:p>
          <a:p>
            <a:pPr marL="0" indent="0">
              <a:lnSpc>
                <a:spcPct val="72000"/>
              </a:lnSpc>
              <a:buSzTx/>
              <a:buNone/>
              <a:defRPr b="1" sz="1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autonomia relative aspetti didattici organizzazione scolastica (art. 2,</a:t>
            </a:r>
          </a:p>
          <a:p>
            <a:pPr marL="0" indent="0">
              <a:lnSpc>
                <a:spcPct val="72000"/>
              </a:lnSpc>
              <a:buSzTx/>
              <a:buNone/>
              <a:defRPr b="1" sz="1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c. 1 DM 29.05.1999 n. 251, modificato dal DM. 19.07.1999 n. 178);</a:t>
            </a:r>
          </a:p>
          <a:p>
            <a:pPr>
              <a:lnSpc>
                <a:spcPct val="72000"/>
              </a:lnSpc>
              <a:defRPr b="1" i="1" sz="17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d)  c. 14 art. 1 L. 107/2015: PTOF elaborato dal collegio dei docenti sulla</a:t>
            </a:r>
          </a:p>
          <a:p>
            <a:pPr marL="0" indent="0">
              <a:lnSpc>
                <a:spcPct val="72000"/>
              </a:lnSpc>
              <a:buSzTx/>
              <a:buNone/>
              <a:defRPr b="1" i="1" sz="17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base degli indirizzi  per le attività della scuola e delle scelte di</a:t>
            </a:r>
          </a:p>
          <a:p>
            <a:pPr marL="0" indent="0">
              <a:lnSpc>
                <a:spcPct val="72000"/>
              </a:lnSpc>
              <a:buSzTx/>
              <a:buNone/>
              <a:defRPr b="1" i="1" sz="17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gestione…………….e modificabile (eventualmente) per esigenze contingenti;</a:t>
            </a:r>
          </a:p>
          <a:p>
            <a:pPr>
              <a:lnSpc>
                <a:spcPct val="72000"/>
              </a:lnSpc>
              <a:defRPr b="1" sz="17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e) </a:t>
            </a:r>
            <a:r>
              <a:rPr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rPr>
              <a:t>D.P.C.M. 25/2/20 ART. 1 c. d): D.S. può attivare, </a:t>
            </a:r>
            <a:r>
              <a:rPr sz="2300">
                <a:solidFill>
                  <a:srgbClr val="FF0000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rPr>
              <a:t>di concerto organi collegiali</a:t>
            </a:r>
          </a:p>
          <a:p>
            <a:pPr marL="0" indent="0">
              <a:lnSpc>
                <a:spcPct val="72000"/>
              </a:lnSpc>
              <a:buSzTx/>
              <a:buNone/>
              <a:defRPr b="1" sz="1700">
                <a:solidFill>
                  <a:srgbClr val="0070C0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        competenti, per durata sospensione, modalità D.a D. con riguardo esigenze</a:t>
            </a:r>
          </a:p>
          <a:p>
            <a:pPr marL="0" indent="0">
              <a:lnSpc>
                <a:spcPct val="72000"/>
              </a:lnSpc>
              <a:buSzTx/>
              <a:buNone/>
              <a:defRPr b="1" sz="1700">
                <a:solidFill>
                  <a:srgbClr val="0070C0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        alunni disabili;</a:t>
            </a:r>
          </a:p>
        </p:txBody>
      </p:sp>
      <p:sp>
        <p:nvSpPr>
          <p:cNvPr id="103" name="Segnaposto numero diapositiva 4"/>
          <p:cNvSpPr txBox="1"/>
          <p:nvPr>
            <p:ph type="sldNum" sz="quarter" idx="2"/>
          </p:nvPr>
        </p:nvSpPr>
        <p:spPr>
          <a:xfrm>
            <a:off x="11172418" y="6414760"/>
            <a:ext cx="181383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04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3479" y="-20217"/>
            <a:ext cx="1806556" cy="1242911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Ancona"/>
          <p:cNvSpPr txBox="1"/>
          <p:nvPr/>
        </p:nvSpPr>
        <p:spPr>
          <a:xfrm>
            <a:off x="514450" y="1271925"/>
            <a:ext cx="801438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Ancona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olo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b="1"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ERGO</a:t>
            </a:r>
          </a:p>
        </p:txBody>
      </p:sp>
      <p:sp>
        <p:nvSpPr>
          <p:cNvPr id="108" name="Segnaposto contenuto 2"/>
          <p:cNvSpPr txBox="1"/>
          <p:nvPr>
            <p:ph type="body" idx="1"/>
          </p:nvPr>
        </p:nvSpPr>
        <p:spPr>
          <a:xfrm>
            <a:off x="1689100" y="1529542"/>
            <a:ext cx="10515600" cy="4647421"/>
          </a:xfrm>
          <a:prstGeom prst="rect">
            <a:avLst/>
          </a:prstGeom>
        </p:spPr>
        <p:txBody>
          <a:bodyPr/>
          <a:lstStyle/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i="1" sz="126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RICHIAMO D.P.C.M. 25/2/20 ART. 1 c. d) certifica competenza Collegio docenti su cosa, come e modalità D. a D. in</a:t>
            </a:r>
            <a:endParaRPr sz="1455"/>
          </a:p>
          <a:p>
            <a:pPr marL="0" indent="0" defTabSz="886968">
              <a:lnSpc>
                <a:spcPct val="72000"/>
              </a:lnSpc>
              <a:spcBef>
                <a:spcPts val="900"/>
              </a:spcBef>
              <a:buSzTx/>
              <a:buNone/>
              <a:defRPr b="1" i="1" sz="126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tema di programmazione didattica, organizzazione, criteri di valutazione, etc.</a:t>
            </a:r>
            <a:endParaRPr sz="1455"/>
          </a:p>
          <a:p>
            <a:pPr marL="0" indent="0" defTabSz="886968">
              <a:lnSpc>
                <a:spcPct val="72000"/>
              </a:lnSpc>
              <a:spcBef>
                <a:spcPts val="900"/>
              </a:spcBef>
              <a:buSzTx/>
              <a:buNone/>
              <a:defRPr b="1" i="1" sz="2328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i="1" sz="126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Deliberazione COLLEGIO dei DOCENTI  necessaria </a:t>
            </a:r>
            <a:r>
              <a:rPr sz="970">
                <a:solidFill>
                  <a:srgbClr val="000000"/>
                </a:solidFill>
              </a:rPr>
              <a:t>(da sottoporre a ratifica del Consiglio di Istituto)</a:t>
            </a:r>
            <a:endParaRPr sz="1455"/>
          </a:p>
          <a:p>
            <a:pPr marL="0" indent="0" defTabSz="886968">
              <a:lnSpc>
                <a:spcPct val="72000"/>
              </a:lnSpc>
              <a:spcBef>
                <a:spcPts val="900"/>
              </a:spcBef>
              <a:buSzTx/>
              <a:buNone/>
              <a:defRPr b="1" i="1" sz="1843">
                <a:latin typeface="Arial"/>
                <a:ea typeface="Arial"/>
                <a:cs typeface="Arial"/>
                <a:sym typeface="Arial"/>
              </a:defRPr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i="1" sz="126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>
                <a:solidFill>
                  <a:srgbClr val="000000"/>
                </a:solidFill>
              </a:rPr>
              <a:t>per legittimare:</a:t>
            </a:r>
            <a:endParaRPr sz="1455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i="1" sz="126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a) condivisione con comunità educante azioni necessarie per razionalizzazione,</a:t>
            </a:r>
            <a:endParaRPr sz="1455"/>
          </a:p>
          <a:p>
            <a:pPr marL="0" indent="0" defTabSz="886968">
              <a:lnSpc>
                <a:spcPct val="72000"/>
              </a:lnSpc>
              <a:spcBef>
                <a:spcPts val="900"/>
              </a:spcBef>
              <a:buSzTx/>
              <a:buNone/>
              <a:defRPr b="1" i="1" sz="126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sistematizzazione,  ottimizzazione D. a D. entro cornice pedagogico-didattica;</a:t>
            </a:r>
            <a:endParaRPr sz="1455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i="1" sz="126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b) condivisione organizzazione, criteri valutazione;</a:t>
            </a:r>
            <a:endParaRPr sz="1455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i="1" sz="126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c) trasparenza per alunni e famiglie; </a:t>
            </a:r>
            <a:endParaRPr sz="1455"/>
          </a:p>
          <a:p>
            <a:pPr marL="0" indent="0" defTabSz="886968">
              <a:lnSpc>
                <a:spcPct val="72000"/>
              </a:lnSpc>
              <a:spcBef>
                <a:spcPts val="900"/>
              </a:spcBef>
              <a:buSzTx/>
              <a:buNone/>
              <a:defRPr b="1" i="1" sz="2328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1261">
                <a:latin typeface="Arial"/>
                <a:ea typeface="Arial"/>
                <a:cs typeface="Arial"/>
                <a:sym typeface="Arial"/>
              </a:defRPr>
            </a:pPr>
            <a:r>
              <a:t>per evitare:</a:t>
            </a:r>
            <a:endParaRPr sz="1455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126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a) decisioni unilaterali D.S.;</a:t>
            </a:r>
            <a:endParaRPr sz="1455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126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b) disparità di organizzazione fra consigli di classe; </a:t>
            </a:r>
            <a:endParaRPr sz="1455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126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c) </a:t>
            </a:r>
            <a:r>
              <a:rPr i="1"/>
              <a:t>scelte unilaterali docenti modalità e/o piattaforme;</a:t>
            </a:r>
            <a:endParaRPr sz="1455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i="1" sz="126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d) criteri diversificati valutazione;</a:t>
            </a:r>
            <a:endParaRPr sz="1455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i="1" sz="126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e) eventuali contenziosi</a:t>
            </a:r>
          </a:p>
        </p:txBody>
      </p:sp>
      <p:sp>
        <p:nvSpPr>
          <p:cNvPr id="109" name="Segnaposto numero diapositiva 4"/>
          <p:cNvSpPr txBox="1"/>
          <p:nvPr>
            <p:ph type="sldNum" sz="quarter" idx="2"/>
          </p:nvPr>
        </p:nvSpPr>
        <p:spPr>
          <a:xfrm>
            <a:off x="11172418" y="6414760"/>
            <a:ext cx="181383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10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3479" y="-20217"/>
            <a:ext cx="1806556" cy="1242911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Ancona"/>
          <p:cNvSpPr txBox="1"/>
          <p:nvPr/>
        </p:nvSpPr>
        <p:spPr>
          <a:xfrm>
            <a:off x="514450" y="1271925"/>
            <a:ext cx="801438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Ancona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tolo 1"/>
          <p:cNvSpPr txBox="1"/>
          <p:nvPr>
            <p:ph type="title"/>
          </p:nvPr>
        </p:nvSpPr>
        <p:spPr>
          <a:xfrm>
            <a:off x="838200" y="365124"/>
            <a:ext cx="10515600" cy="1048041"/>
          </a:xfrm>
          <a:prstGeom prst="rect">
            <a:avLst/>
          </a:prstGeom>
        </p:spPr>
        <p:txBody>
          <a:bodyPr/>
          <a:lstStyle>
            <a:lvl1pPr algn="ctr">
              <a:defRPr b="1"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Legittimità deliberazione on line?</a:t>
            </a:r>
          </a:p>
        </p:txBody>
      </p:sp>
      <p:sp>
        <p:nvSpPr>
          <p:cNvPr id="114" name="Segnaposto contenuto 2"/>
          <p:cNvSpPr txBox="1"/>
          <p:nvPr>
            <p:ph type="body" idx="1"/>
          </p:nvPr>
        </p:nvSpPr>
        <p:spPr>
          <a:xfrm>
            <a:off x="1485900" y="1413163"/>
            <a:ext cx="10515600" cy="47638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2000"/>
              </a:lnSpc>
              <a:defRPr b="1" sz="1500">
                <a:latin typeface="Arial"/>
                <a:ea typeface="Arial"/>
                <a:cs typeface="Arial"/>
                <a:sym typeface="Arial"/>
              </a:defRPr>
            </a:pPr>
            <a:r>
              <a:t>Legge 81/2017</a:t>
            </a:r>
            <a:r>
              <a:rPr b="0"/>
              <a:t>, </a:t>
            </a:r>
            <a:r>
              <a:rPr>
                <a:solidFill>
                  <a:srgbClr val="FF0000"/>
                </a:solidFill>
              </a:rPr>
              <a:t>artt. 18 al 23 (art. 2, comma 1, lett. r) conferma  estensibilità lavoro agile</a:t>
            </a:r>
          </a:p>
          <a:p>
            <a:pPr marL="0" indent="0">
              <a:lnSpc>
                <a:spcPct val="72000"/>
              </a:lnSpc>
              <a:buSzTx/>
              <a:buNone/>
              <a:defRPr b="1"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(attualmente in maniera esplicita solo per il personale ATA) al mondo della scuola</a:t>
            </a:r>
          </a:p>
          <a:p>
            <a:pPr>
              <a:lnSpc>
                <a:spcPct val="72000"/>
              </a:lnSpc>
              <a:defRPr b="1"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Art.18, c. 1,   «Le disposizioni del presente capo, allo scopo di incrementare la competitività</a:t>
            </a:r>
          </a:p>
          <a:p>
            <a:pPr marL="0" indent="0">
              <a:lnSpc>
                <a:spcPct val="72000"/>
              </a:lnSpc>
              <a:buSzTx/>
              <a:buNone/>
              <a:defRPr b="1"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e agevolare la conciliazione dei tempi di vita e di lavoro, promuovono il lavoro agile quale</a:t>
            </a:r>
          </a:p>
          <a:p>
            <a:pPr marL="0" indent="0">
              <a:lnSpc>
                <a:spcPct val="72000"/>
              </a:lnSpc>
              <a:buSzTx/>
              <a:buNone/>
              <a:defRPr b="1"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modalità di esecuzione del rapporto di lavoro»</a:t>
            </a:r>
          </a:p>
          <a:p>
            <a:pPr marL="0" indent="0">
              <a:lnSpc>
                <a:spcPct val="72000"/>
              </a:lnSpc>
              <a:buSzTx/>
              <a:buNone/>
              <a:defRPr b="1"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lnSpc>
                <a:spcPct val="72000"/>
              </a:lnSpc>
              <a:defRPr b="1" sz="1500">
                <a:latin typeface="Arial"/>
                <a:ea typeface="Arial"/>
                <a:cs typeface="Arial"/>
                <a:sym typeface="Arial"/>
              </a:defRPr>
            </a:pPr>
            <a:r>
              <a:t>Direttiva 2 del 12 marzo 2020</a:t>
            </a:r>
            <a:r>
              <a:rPr b="0"/>
              <a:t> </a:t>
            </a:r>
            <a:r>
              <a:rPr i="1">
                <a:solidFill>
                  <a:srgbClr val="002060"/>
                </a:solidFill>
              </a:rPr>
              <a:t>Ministro Pubblica Amministrazione “Indicazioni contenimento e</a:t>
            </a:r>
          </a:p>
          <a:p>
            <a:pPr marL="0" indent="0">
              <a:lnSpc>
                <a:spcPct val="72000"/>
              </a:lnSpc>
              <a:buSzTx/>
              <a:buNone/>
              <a:defRPr b="1" i="1" sz="15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gestione emergenza epidemiologica COVID-19 nelle PA art 1 comma 2 Dlgs 165/01” </a:t>
            </a:r>
          </a:p>
          <a:p>
            <a:pPr marL="0" indent="0">
              <a:lnSpc>
                <a:spcPct val="72000"/>
              </a:lnSpc>
              <a:buSzTx/>
              <a:buNone/>
              <a:defRPr b="1" i="1" sz="15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art. 3 “in considerazione delle misure in materia di lavoro agile …………….emergenza epidemiologica da</a:t>
            </a:r>
          </a:p>
          <a:p>
            <a:pPr marL="0" indent="0">
              <a:lnSpc>
                <a:spcPct val="72000"/>
              </a:lnSpc>
              <a:buSzTx/>
              <a:buNone/>
              <a:defRPr b="1" i="1" sz="15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COVID-19, le pubbliche amministrazioni, anche al fine di contemperare l’interesse alla salute</a:t>
            </a:r>
          </a:p>
          <a:p>
            <a:pPr marL="0" indent="0">
              <a:lnSpc>
                <a:spcPct val="72000"/>
              </a:lnSpc>
              <a:buSzTx/>
              <a:buNone/>
              <a:defRPr b="1" i="1" sz="15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pubblica con quello alla continuità dell’azione amministrativa, nell’esercizio dei poteri datoriali assicurano il</a:t>
            </a:r>
          </a:p>
          <a:p>
            <a:pPr marL="0" indent="0">
              <a:lnSpc>
                <a:spcPct val="72000"/>
              </a:lnSpc>
              <a:buSzTx/>
              <a:buNone/>
              <a:defRPr b="1" i="1" sz="15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ricorso al lavoro agile come modalità ordinaria di svolgimento della prestazione lavorativa, fermo restando</a:t>
            </a:r>
          </a:p>
          <a:p>
            <a:pPr marL="0" indent="0">
              <a:lnSpc>
                <a:spcPct val="72000"/>
              </a:lnSpc>
              <a:buSzTx/>
              <a:buNone/>
              <a:defRPr b="1" i="1" sz="15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quanto previsto dall’articolo 1, comma 1, lettera e) del DPCM 8 marzo 2020”</a:t>
            </a:r>
          </a:p>
          <a:p>
            <a:pPr marL="0" indent="0">
              <a:lnSpc>
                <a:spcPct val="72000"/>
              </a:lnSpc>
              <a:buSzTx/>
              <a:buNone/>
              <a:defRPr b="1" i="1" sz="15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lnSpc>
                <a:spcPct val="72000"/>
              </a:lnSpc>
              <a:defRPr b="1" i="1" sz="110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Commento: nella situazione di attuale emergenza le norme citate sembrano legittimare le decisioni del C. dei D. assunte on line; sarebbe auspicabile</a:t>
            </a:r>
            <a:endParaRPr sz="1500"/>
          </a:p>
          <a:p>
            <a:pPr marL="0" indent="0">
              <a:lnSpc>
                <a:spcPct val="72000"/>
              </a:lnSpc>
              <a:buSzTx/>
              <a:buNone/>
              <a:defRPr b="1" i="1" sz="110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però, che ogni istituzione scolastica si doti di un «Regolamento delle riunioni in modalità telematica» da allegare al PTOF  per il prossimo anno  </a:t>
            </a:r>
          </a:p>
        </p:txBody>
      </p:sp>
      <p:sp>
        <p:nvSpPr>
          <p:cNvPr id="115" name="Segnaposto numero diapositiva 4"/>
          <p:cNvSpPr txBox="1"/>
          <p:nvPr>
            <p:ph type="sldNum" sz="quarter" idx="2"/>
          </p:nvPr>
        </p:nvSpPr>
        <p:spPr>
          <a:xfrm>
            <a:off x="11172418" y="6414760"/>
            <a:ext cx="181383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16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3479" y="-20217"/>
            <a:ext cx="1806556" cy="1242911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Ancona"/>
          <p:cNvSpPr txBox="1"/>
          <p:nvPr/>
        </p:nvSpPr>
        <p:spPr>
          <a:xfrm>
            <a:off x="514450" y="1271925"/>
            <a:ext cx="801438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Ancona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olo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b="1"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COSA DELIBERARE: suggerimenti</a:t>
            </a:r>
          </a:p>
        </p:txBody>
      </p:sp>
      <p:sp>
        <p:nvSpPr>
          <p:cNvPr id="120" name="Segnaposto contenuto 2"/>
          <p:cNvSpPr txBox="1"/>
          <p:nvPr>
            <p:ph type="body" idx="1"/>
          </p:nvPr>
        </p:nvSpPr>
        <p:spPr>
          <a:xfrm>
            <a:off x="1254991" y="1773815"/>
            <a:ext cx="10515601" cy="43513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  <a:defRPr b="1" sz="2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Organizzazione: Piattaforma/e condivisa/e docenti/alunn</a:t>
            </a:r>
            <a:r>
              <a:rPr b="0">
                <a:solidFill>
                  <a:srgbClr val="000000"/>
                </a:solidFill>
              </a:rPr>
              <a:t>i</a:t>
            </a:r>
          </a:p>
          <a:p>
            <a:pPr>
              <a:lnSpc>
                <a:spcPct val="81000"/>
              </a:lnSpc>
              <a:defRPr b="1" i="1" sz="220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Attività sincrona (video chat/video lezioni…….)  ORARIO</a:t>
            </a:r>
            <a:endParaRPr sz="2500"/>
          </a:p>
          <a:p>
            <a:pPr marL="0" indent="0">
              <a:lnSpc>
                <a:spcPct val="81000"/>
              </a:lnSpc>
              <a:buSzTx/>
              <a:buNone/>
              <a:defRPr b="1" i="1" sz="240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0" indent="0">
              <a:lnSpc>
                <a:spcPct val="81000"/>
              </a:lnSpc>
              <a:buSzTx/>
              <a:buNone/>
              <a:defRPr b="1" i="1" sz="220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Corrispondente orario classe       ridotto</a:t>
            </a:r>
            <a:endParaRPr sz="2500"/>
          </a:p>
          <a:p>
            <a:pPr marL="0" indent="0">
              <a:lnSpc>
                <a:spcPct val="81000"/>
              </a:lnSpc>
              <a:buSzTx/>
              <a:buNone/>
              <a:defRPr b="1" i="1" sz="220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                                                          altro                       pomeridiano</a:t>
            </a:r>
            <a:endParaRPr sz="2500"/>
          </a:p>
          <a:p>
            <a:pPr marL="0" indent="0">
              <a:lnSpc>
                <a:spcPct val="81000"/>
              </a:lnSpc>
              <a:buSzTx/>
              <a:buNone/>
              <a:defRPr sz="2500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b="1" sz="2200">
                <a:solidFill>
                  <a:srgbClr val="002060"/>
                </a:solidFill>
              </a:rPr>
              <a:t>Attività: lezione, verifica, compiti in classe, interrogazioni,</a:t>
            </a:r>
          </a:p>
          <a:p>
            <a:pPr marL="0" indent="0">
              <a:lnSpc>
                <a:spcPct val="81000"/>
              </a:lnSpc>
              <a:buSzTx/>
              <a:buNone/>
              <a:defRPr b="1" sz="22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discussioni….</a:t>
            </a:r>
            <a:endParaRPr sz="2500"/>
          </a:p>
          <a:p>
            <a:pPr marL="0" indent="0">
              <a:lnSpc>
                <a:spcPct val="81000"/>
              </a:lnSpc>
              <a:buSzTx/>
              <a:buNone/>
              <a:defRPr b="1" i="1" sz="1800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(orario rispettoso della salute dello studente evitando tempo eccessivo  davanti al computer)</a:t>
            </a:r>
            <a:endParaRPr sz="2500"/>
          </a:p>
          <a:p>
            <a:pPr marL="0" indent="0">
              <a:lnSpc>
                <a:spcPct val="81000"/>
              </a:lnSpc>
              <a:buSzTx/>
              <a:buNone/>
              <a:defRPr b="1" i="1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Registrazione lezioni</a:t>
            </a:r>
            <a:endParaRPr sz="2500"/>
          </a:p>
          <a:p>
            <a:pPr marL="0" indent="0">
              <a:lnSpc>
                <a:spcPct val="81000"/>
              </a:lnSpc>
              <a:buSzTx/>
              <a:buNone/>
              <a:defRPr b="1" i="1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Sospensione ricevimento genitori</a:t>
            </a:r>
          </a:p>
        </p:txBody>
      </p:sp>
      <p:sp>
        <p:nvSpPr>
          <p:cNvPr id="121" name="Connettore 2 5"/>
          <p:cNvSpPr/>
          <p:nvPr/>
        </p:nvSpPr>
        <p:spPr>
          <a:xfrm flipH="1">
            <a:off x="2865120" y="2443652"/>
            <a:ext cx="5406044" cy="58392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22" name="Connettore 2 11"/>
          <p:cNvSpPr/>
          <p:nvPr/>
        </p:nvSpPr>
        <p:spPr>
          <a:xfrm flipH="1">
            <a:off x="6600304" y="2443651"/>
            <a:ext cx="1546168" cy="698272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23" name="Connettore 2 16"/>
          <p:cNvSpPr/>
          <p:nvPr/>
        </p:nvSpPr>
        <p:spPr>
          <a:xfrm>
            <a:off x="8271164" y="2432020"/>
            <a:ext cx="1320338" cy="1043249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24" name="Connettore 2 20"/>
          <p:cNvSpPr/>
          <p:nvPr/>
        </p:nvSpPr>
        <p:spPr>
          <a:xfrm flipH="1">
            <a:off x="7092836" y="2432020"/>
            <a:ext cx="1178329" cy="1214309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25" name="Segnaposto numero diapositiva 27"/>
          <p:cNvSpPr txBox="1"/>
          <p:nvPr>
            <p:ph type="sldNum" sz="quarter" idx="2"/>
          </p:nvPr>
        </p:nvSpPr>
        <p:spPr>
          <a:xfrm>
            <a:off x="11172418" y="6414760"/>
            <a:ext cx="181383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26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3479" y="-20217"/>
            <a:ext cx="1806556" cy="1242911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Ancona"/>
          <p:cNvSpPr txBox="1"/>
          <p:nvPr/>
        </p:nvSpPr>
        <p:spPr>
          <a:xfrm>
            <a:off x="514450" y="1271925"/>
            <a:ext cx="801438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Ancona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olo 1"/>
          <p:cNvSpPr txBox="1"/>
          <p:nvPr>
            <p:ph type="title"/>
          </p:nvPr>
        </p:nvSpPr>
        <p:spPr>
          <a:xfrm>
            <a:off x="838200" y="365125"/>
            <a:ext cx="10515600" cy="315914"/>
          </a:xfrm>
          <a:prstGeom prst="rect">
            <a:avLst/>
          </a:prstGeom>
        </p:spPr>
        <p:txBody>
          <a:bodyPr/>
          <a:lstStyle>
            <a:lvl1pPr algn="ctr" defTabSz="457200"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STUDENTI</a:t>
            </a:r>
          </a:p>
        </p:txBody>
      </p:sp>
      <p:sp>
        <p:nvSpPr>
          <p:cNvPr id="130" name="Segnaposto contenuto 2"/>
          <p:cNvSpPr txBox="1"/>
          <p:nvPr>
            <p:ph type="body" idx="1"/>
          </p:nvPr>
        </p:nvSpPr>
        <p:spPr>
          <a:xfrm>
            <a:off x="1816100" y="1188720"/>
            <a:ext cx="10515600" cy="498824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  <a:defRPr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Impegno partecipazione attiva</a:t>
            </a:r>
          </a:p>
          <a:p>
            <a:pPr marL="0" indent="0">
              <a:lnSpc>
                <a:spcPct val="81000"/>
              </a:lnSpc>
              <a:buSzTx/>
              <a:buNone/>
              <a:defRPr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0" indent="0">
              <a:lnSpc>
                <a:spcPct val="81000"/>
              </a:lnSpc>
              <a:buSzTx/>
              <a:buNone/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lnSpc>
                <a:spcPct val="81000"/>
              </a:lnSpc>
              <a:defRPr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Chi non frequenta lezioni sincrone considerato assente</a:t>
            </a:r>
          </a:p>
          <a:p>
            <a:pPr marL="0" indent="0">
              <a:lnSpc>
                <a:spcPct val="81000"/>
              </a:lnSpc>
              <a:buSzTx/>
              <a:buNone/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0" indent="0">
              <a:lnSpc>
                <a:spcPct val="81000"/>
              </a:lnSpc>
              <a:buSzTx/>
              <a:buNone/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lnSpc>
                <a:spcPct val="81000"/>
              </a:lnSpc>
              <a:defRPr b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Studente impossibilitato partecipare ( problemi connessione, salute etc.) avverte docente e richiede registrazione</a:t>
            </a:r>
          </a:p>
          <a:p>
            <a:pPr marL="0" indent="0">
              <a:lnSpc>
                <a:spcPct val="81000"/>
              </a:lnSpc>
              <a:buSzTx/>
              <a:buNone/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lnSpc>
                <a:spcPct val="81000"/>
              </a:lnSpc>
              <a:defRPr b="1" sz="20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(eventuale integrazione patto di corresponsabilità)</a:t>
            </a:r>
          </a:p>
        </p:txBody>
      </p:sp>
      <p:sp>
        <p:nvSpPr>
          <p:cNvPr id="131" name="Segnaposto numero diapositiva 4"/>
          <p:cNvSpPr txBox="1"/>
          <p:nvPr>
            <p:ph type="sldNum" sz="quarter" idx="2"/>
          </p:nvPr>
        </p:nvSpPr>
        <p:spPr>
          <a:xfrm>
            <a:off x="11172418" y="6414760"/>
            <a:ext cx="181383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2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3479" y="-20217"/>
            <a:ext cx="1806556" cy="124291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Ancona"/>
          <p:cNvSpPr txBox="1"/>
          <p:nvPr/>
        </p:nvSpPr>
        <p:spPr>
          <a:xfrm>
            <a:off x="514450" y="1271925"/>
            <a:ext cx="801438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Ancona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olo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b="1"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Attività asincrone</a:t>
            </a:r>
          </a:p>
        </p:txBody>
      </p:sp>
      <p:sp>
        <p:nvSpPr>
          <p:cNvPr id="136" name="Segnaposto contenuto 2"/>
          <p:cNvSpPr txBox="1"/>
          <p:nvPr>
            <p:ph type="body" idx="1"/>
          </p:nvPr>
        </p:nvSpPr>
        <p:spPr>
          <a:xfrm>
            <a:off x="12827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defRPr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Consegna agli studenti  di compiti, materiali di studio, video, indicazioni siti di approfondimento etc.</a:t>
            </a:r>
          </a:p>
          <a:p>
            <a:pPr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Peso tempo/impegno modalità asincrona commisurato  orario disciplina</a:t>
            </a:r>
          </a:p>
          <a:p>
            <a:pPr>
              <a:defRPr b="1" i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Sportelli individuali o di gruppo pomeridiani</a:t>
            </a:r>
          </a:p>
          <a:p>
            <a:pPr>
              <a:defRPr b="1" i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Videoconferenze</a:t>
            </a:r>
          </a:p>
          <a:p>
            <a:pPr>
              <a:defRPr b="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(attività specifiche docenti a disposizione per effettuare sportello didattico per alunni in difficoltà in collaborazione docenti delle discipline)</a:t>
            </a:r>
          </a:p>
        </p:txBody>
      </p:sp>
      <p:sp>
        <p:nvSpPr>
          <p:cNvPr id="137" name="Segnaposto numero diapositiva 4"/>
          <p:cNvSpPr txBox="1"/>
          <p:nvPr>
            <p:ph type="sldNum" sz="quarter" idx="2"/>
          </p:nvPr>
        </p:nvSpPr>
        <p:spPr>
          <a:xfrm>
            <a:off x="11172418" y="6414760"/>
            <a:ext cx="181383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8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3479" y="-20217"/>
            <a:ext cx="1806556" cy="1242911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Ancona"/>
          <p:cNvSpPr txBox="1"/>
          <p:nvPr/>
        </p:nvSpPr>
        <p:spPr>
          <a:xfrm>
            <a:off x="514450" y="1271925"/>
            <a:ext cx="801438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Ancona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itolo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b="1"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VALUTAZIONE</a:t>
            </a:r>
          </a:p>
        </p:txBody>
      </p:sp>
      <p:sp>
        <p:nvSpPr>
          <p:cNvPr id="142" name="Segnaposto contenuto 2"/>
          <p:cNvSpPr txBox="1"/>
          <p:nvPr>
            <p:ph type="body" idx="1"/>
          </p:nvPr>
        </p:nvSpPr>
        <p:spPr>
          <a:xfrm>
            <a:off x="1460500" y="1690688"/>
            <a:ext cx="10515600" cy="4486276"/>
          </a:xfrm>
          <a:prstGeom prst="rect">
            <a:avLst/>
          </a:prstGeom>
        </p:spPr>
        <p:txBody>
          <a:bodyPr/>
          <a:lstStyle/>
          <a:p>
            <a:pPr>
              <a:defRPr b="1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Il D.L.  18/2020 modificato dal Senato in attesa approvazione Camera dei Deputati prevede modalità di copertura legale  alle attività collegiali effettuate via web compresa la valutazione degli apprendimenti effettuati con la D. a D.</a:t>
            </a:r>
          </a:p>
          <a:p>
            <a:pPr>
              <a:defRPr b="1" i="1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L’emendamento prevederebbe solo la valutazione delle interrogazioni escludendo le verifiche</a:t>
            </a:r>
          </a:p>
          <a:p>
            <a:pPr>
              <a:defRPr b="1" i="1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Suggerimento: limitarsi alla valutazione formativa in attesa della conversione in legge del decreto (puntualità e contenuti compiti assegnati, partecipazione, interazione in attività sincrone/asincrone etc.)</a:t>
            </a:r>
          </a:p>
          <a:p>
            <a:pPr>
              <a:defRPr b="1" sz="1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Costituzione cartella singolo alunno contenente: prove, verifiche, valutazione formativa etc.</a:t>
            </a:r>
          </a:p>
          <a:p>
            <a:pPr>
              <a:defRPr b="1" sz="1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Revisione criteri di valutazione previsti da PTOF in funzione D. a D. </a:t>
            </a:r>
            <a:r>
              <a:rPr sz="1400">
                <a:solidFill>
                  <a:srgbClr val="000000"/>
                </a:solidFill>
              </a:rPr>
              <a:t>(utili per documento 15 maggio per maturandi)</a:t>
            </a:r>
            <a:endParaRPr sz="1400">
              <a:solidFill>
                <a:srgbClr val="000000"/>
              </a:solidFill>
            </a:endParaRPr>
          </a:p>
          <a:p>
            <a:pPr>
              <a:defRPr b="1" i="1" sz="1800">
                <a:latin typeface="Arial"/>
                <a:ea typeface="Arial"/>
                <a:cs typeface="Arial"/>
                <a:sym typeface="Arial"/>
              </a:defRPr>
            </a:pPr>
            <a:r>
              <a:t>Individuazione criteri colloquio esame terza media/esame di stato (appare scontata la riapertura delle scuole con il nuovo anno scolastico in modalità ancora da definirsi)</a:t>
            </a:r>
          </a:p>
        </p:txBody>
      </p:sp>
      <p:sp>
        <p:nvSpPr>
          <p:cNvPr id="143" name="Segnaposto numero diapositiva 4"/>
          <p:cNvSpPr txBox="1"/>
          <p:nvPr>
            <p:ph type="sldNum" sz="quarter" idx="2"/>
          </p:nvPr>
        </p:nvSpPr>
        <p:spPr>
          <a:xfrm>
            <a:off x="11172418" y="6414760"/>
            <a:ext cx="181383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44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3479" y="-20217"/>
            <a:ext cx="1806556" cy="124291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Ancona"/>
          <p:cNvSpPr txBox="1"/>
          <p:nvPr/>
        </p:nvSpPr>
        <p:spPr>
          <a:xfrm>
            <a:off x="514450" y="1271925"/>
            <a:ext cx="801438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Ancona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olo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b="1"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Insegnanti sostegno</a:t>
            </a:r>
          </a:p>
        </p:txBody>
      </p:sp>
      <p:sp>
        <p:nvSpPr>
          <p:cNvPr id="148" name="Segnaposto contenuto 2"/>
          <p:cNvSpPr txBox="1"/>
          <p:nvPr>
            <p:ph type="body" idx="1"/>
          </p:nvPr>
        </p:nvSpPr>
        <p:spPr>
          <a:xfrm>
            <a:off x="12446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Indicazioni operative per supporto alunni </a:t>
            </a:r>
            <a:r>
              <a:rPr i="1" sz="1400">
                <a:solidFill>
                  <a:srgbClr val="1F4E79"/>
                </a:solidFill>
              </a:rPr>
              <a:t>(didattico e strumentale) </a:t>
            </a:r>
            <a:r>
              <a:t>con disabilità in collaborazione docenti delle discipline</a:t>
            </a:r>
          </a:p>
          <a:p>
            <a:pPr marL="0" indent="0">
              <a:buSzTx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Valutare opportunità riesame PEI e PDP  sotto forma di reale e/o totale revisione o sotto forma di appendice da allegare al documento principale demandando al GLH Operativo con l’accordo unanime delle parti intervenute, di adottare una nuova programmazione di tipo:</a:t>
            </a:r>
          </a:p>
          <a:p>
            <a:pPr marL="0" indent="0">
              <a:buSzTx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>
              <a:defRPr b="1" i="1" sz="20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1) Semplificata, per mezzi, metodi, tempi e strategie, ma riconducibili ai programmi ministeriali; o in alternativa </a:t>
            </a:r>
          </a:p>
          <a:p>
            <a:pPr>
              <a:defRPr b="1" i="1" sz="20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2) Differenziata, per obiettivi, non riconducibili/riconducibili parzialmente ai programmi ministeriali dell’art. 13 dell’O.M. n.80 del 9 marzo 1995. </a:t>
            </a:r>
          </a:p>
        </p:txBody>
      </p:sp>
      <p:sp>
        <p:nvSpPr>
          <p:cNvPr id="149" name="Segnaposto numero diapositiva 4"/>
          <p:cNvSpPr txBox="1"/>
          <p:nvPr>
            <p:ph type="sldNum" sz="quarter" idx="2"/>
          </p:nvPr>
        </p:nvSpPr>
        <p:spPr>
          <a:xfrm>
            <a:off x="11172418" y="6414760"/>
            <a:ext cx="181383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50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3479" y="-20217"/>
            <a:ext cx="1806556" cy="1242911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Ancona"/>
          <p:cNvSpPr txBox="1"/>
          <p:nvPr/>
        </p:nvSpPr>
        <p:spPr>
          <a:xfrm>
            <a:off x="514450" y="1271925"/>
            <a:ext cx="801438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Ancona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